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5" r:id="rId2"/>
    <p:sldId id="347" r:id="rId3"/>
    <p:sldId id="643" r:id="rId4"/>
    <p:sldId id="343" r:id="rId5"/>
    <p:sldId id="344" r:id="rId6"/>
    <p:sldId id="341" r:id="rId7"/>
    <p:sldId id="342" r:id="rId8"/>
    <p:sldId id="348" r:id="rId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FB7A17C-FA47-4484-9A5C-3ECB3BAA8222}">
          <p14:sldIdLst>
            <p14:sldId id="355"/>
            <p14:sldId id="347"/>
            <p14:sldId id="643"/>
            <p14:sldId id="343"/>
            <p14:sldId id="344"/>
            <p14:sldId id="341"/>
            <p14:sldId id="342"/>
            <p14:sldId id="348"/>
          </p14:sldIdLst>
        </p14:section>
        <p14:section name="Раздел без заголовка" id="{BA696125-1F51-4D99-A781-1926FA1C5CE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98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9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76" autoAdjust="0"/>
    <p:restoredTop sz="97483" autoAdjust="0"/>
  </p:normalViewPr>
  <p:slideViewPr>
    <p:cSldViewPr>
      <p:cViewPr varScale="1">
        <p:scale>
          <a:sx n="114" d="100"/>
          <a:sy n="114" d="100"/>
        </p:scale>
        <p:origin x="1788" y="114"/>
      </p:cViewPr>
      <p:guideLst>
        <p:guide orient="horz" pos="98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2930574" cy="497206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5"/>
            <a:ext cx="2930574" cy="497206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r">
              <a:defRPr sz="1200"/>
            </a:lvl1pPr>
          </a:lstStyle>
          <a:p>
            <a:fld id="{4665C822-0DC0-464A-8C45-6D7830E42387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4538"/>
            <a:ext cx="4973637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75" tIns="44838" rIns="89675" bIns="448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7" y="4722664"/>
            <a:ext cx="5409562" cy="4474851"/>
          </a:xfrm>
          <a:prstGeom prst="rect">
            <a:avLst/>
          </a:prstGeom>
        </p:spPr>
        <p:txBody>
          <a:bodyPr vert="horz" lIns="89675" tIns="44838" rIns="89675" bIns="4483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43711"/>
            <a:ext cx="2930574" cy="497205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3711"/>
            <a:ext cx="2930574" cy="497205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r">
              <a:defRPr sz="1200"/>
            </a:lvl1pPr>
          </a:lstStyle>
          <a:p>
            <a:fld id="{7D000EF8-F4AD-4F49-8795-B5C24A6EF2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0B7D5-DC7D-40AB-B2C6-FA207C75AB3C}" type="slidenum">
              <a:rPr lang="ru-RU" smtClean="0"/>
              <a:t>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584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530">
              <a:defRPr/>
            </a:pPr>
            <a:fld id="{3F90B7D5-DC7D-40AB-B2C6-FA207C75AB3C}" type="slidenum">
              <a:rPr lang="ru-RU">
                <a:solidFill>
                  <a:prstClr val="black"/>
                </a:solidFill>
                <a:latin typeface="Calibri"/>
              </a:rPr>
              <a:pPr defTabSz="905530">
                <a:defRPr/>
              </a:pPr>
              <a:t>2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05530">
              <a:defRPr/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4721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530">
              <a:defRPr/>
            </a:pPr>
            <a:fld id="{3F90B7D5-DC7D-40AB-B2C6-FA207C75AB3C}" type="slidenum">
              <a:rPr lang="ru-RU">
                <a:solidFill>
                  <a:prstClr val="black"/>
                </a:solidFill>
                <a:latin typeface="Calibri"/>
              </a:rPr>
              <a:pPr defTabSz="905530">
                <a:defRPr/>
              </a:pPr>
              <a:t>3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05530">
              <a:defRPr/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1098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530">
              <a:defRPr/>
            </a:pPr>
            <a:fld id="{3F90B7D5-DC7D-40AB-B2C6-FA207C75AB3C}" type="slidenum">
              <a:rPr lang="ru-RU">
                <a:solidFill>
                  <a:prstClr val="black"/>
                </a:solidFill>
                <a:latin typeface="Calibri"/>
              </a:rPr>
              <a:pPr defTabSz="905530">
                <a:defRPr/>
              </a:pPr>
              <a:t>4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05530">
              <a:defRPr/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2411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530">
              <a:defRPr/>
            </a:pPr>
            <a:fld id="{3F90B7D5-DC7D-40AB-B2C6-FA207C75AB3C}" type="slidenum">
              <a:rPr lang="ru-RU">
                <a:solidFill>
                  <a:prstClr val="black"/>
                </a:solidFill>
                <a:latin typeface="Calibri"/>
              </a:rPr>
              <a:pPr defTabSz="905530">
                <a:defRPr/>
              </a:pPr>
              <a:t>5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05530">
              <a:defRPr/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701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0B7D5-DC7D-40AB-B2C6-FA207C75AB3C}" type="slidenum">
              <a:rPr lang="ru-RU" smtClean="0"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67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90B7D5-DC7D-40AB-B2C6-FA207C75AB3C}" type="slidenum">
              <a:rPr lang="ru-RU" smtClean="0"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67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530">
              <a:defRPr/>
            </a:pPr>
            <a:fld id="{3F90B7D5-DC7D-40AB-B2C6-FA207C75AB3C}" type="slidenum">
              <a:rPr lang="ru-RU">
                <a:solidFill>
                  <a:prstClr val="black"/>
                </a:solidFill>
                <a:latin typeface="Calibri"/>
              </a:rPr>
              <a:pPr defTabSz="905530">
                <a:defRPr/>
              </a:pPr>
              <a:t>8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05530">
              <a:defRPr/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955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1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83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1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4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93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2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42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8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83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1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99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A2986-0DD5-4E1F-A521-4F98D1D4029B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60BCA-45B3-4954-8C1E-DE35BEB50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62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al.by/programmy-lizinga/mezdunarodnyj-lizi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6622" y="5013176"/>
            <a:ext cx="9090756" cy="0"/>
          </a:xfrm>
          <a:prstGeom prst="line">
            <a:avLst/>
          </a:prstGeom>
          <a:ln w="76200" cap="sq">
            <a:solidFill>
              <a:srgbClr val="E50928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949" y="285408"/>
            <a:ext cx="3095454" cy="47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4F87CA-84EB-410F-B4BB-9AD751F7D6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212976"/>
            <a:ext cx="3366120" cy="16705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4A1117-EEEF-4D1E-8318-D4B971171861}"/>
              </a:ext>
            </a:extLst>
          </p:cNvPr>
          <p:cNvSpPr txBox="1"/>
          <p:nvPr/>
        </p:nvSpPr>
        <p:spPr>
          <a:xfrm>
            <a:off x="92667" y="1429325"/>
            <a:ext cx="89107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Финансовые инструменты приобретения техники </a:t>
            </a:r>
          </a:p>
          <a:p>
            <a:pPr algn="ctr"/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ГОМСЕЛЬМАШ</a:t>
            </a:r>
          </a:p>
        </p:txBody>
      </p:sp>
    </p:spTree>
    <p:extLst>
      <p:ext uri="{BB962C8B-B14F-4D97-AF65-F5344CB8AC3E}">
        <p14:creationId xmlns:p14="http://schemas.microsoft.com/office/powerpoint/2010/main" val="153671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8604448" y="6482139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0" y="0"/>
            <a:ext cx="9144000" cy="1412776"/>
            <a:chOff x="0" y="0"/>
            <a:chExt cx="9144000" cy="69726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69726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6622" y="697260"/>
              <a:ext cx="9090756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04448" y="6503743"/>
            <a:ext cx="539552" cy="2376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82919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Льготное кредитование и финансовый лизинг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техники ГОМСЕЛЬМАШ </a:t>
            </a:r>
          </a:p>
          <a:p>
            <a:pPr lvl="0">
              <a:defRPr/>
            </a:pPr>
            <a:r>
              <a:rPr lang="ru-RU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Указ РБ №466 – кредит/лизинг)</a:t>
            </a:r>
          </a:p>
        </p:txBody>
      </p:sp>
      <p:pic>
        <p:nvPicPr>
          <p:cNvPr id="11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1" y="82919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B56238A-C72E-45F3-A7EA-88E372C8C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309393"/>
              </p:ext>
            </p:extLst>
          </p:nvPr>
        </p:nvGraphicFramePr>
        <p:xfrm>
          <a:off x="539551" y="2264456"/>
          <a:ext cx="8325399" cy="3317636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931939">
                  <a:extLst>
                    <a:ext uri="{9D8B030D-6E8A-4147-A177-3AD203B41FA5}">
                      <a16:colId xmlns:a16="http://schemas.microsoft.com/office/drawing/2014/main" val="2390665367"/>
                    </a:ext>
                  </a:extLst>
                </a:gridCol>
                <a:gridCol w="5393460">
                  <a:extLst>
                    <a:ext uri="{9D8B030D-6E8A-4147-A177-3AD203B41FA5}">
                      <a16:colId xmlns:a16="http://schemas.microsoft.com/office/drawing/2014/main" val="3932250268"/>
                    </a:ext>
                  </a:extLst>
                </a:gridCol>
              </a:tblGrid>
              <a:tr h="6093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Кредитование/Лизинг</a:t>
                      </a:r>
                      <a:b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(Указ РБ №466)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2122271"/>
                  </a:ext>
                </a:extLst>
              </a:tr>
              <a:tr h="475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Аванс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10% (АО «Росагролизинг» – от 0%)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9085447"/>
                  </a:ext>
                </a:extLst>
              </a:tr>
              <a:tr h="439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Срок кредитования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Срок лизинга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 года до 5 лет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 года до 7 лет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1895622"/>
                  </a:ext>
                </a:extLst>
              </a:tr>
              <a:tr h="595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Компенсация процентной ставки из бюджета РБ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3/4 ключевой ставки ЦБ РФ = 15,75% годовых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(ключевая ставка ЦБ РФ = 21%)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5970635"/>
                  </a:ext>
                </a:extLst>
              </a:tr>
              <a:tr h="495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Ограничение по размеру ставки, не более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кредиту = ключевая ставка + 3%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лизингу = ключевая ставка + 7,5%</a:t>
                      </a: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002205"/>
                  </a:ext>
                </a:extLst>
              </a:tr>
              <a:tr h="7017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Процентная ставка *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 учетом компенсации: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кредит - до 8,25%,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лизинг – до 12,25% </a:t>
                      </a: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219904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519CF1-3E79-4E02-ADD9-0F1247A2D679}"/>
              </a:ext>
            </a:extLst>
          </p:cNvPr>
          <p:cNvSpPr/>
          <p:nvPr/>
        </p:nvSpPr>
        <p:spPr>
          <a:xfrm>
            <a:off x="223989" y="1480521"/>
            <a:ext cx="86409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Условия кредитования</a:t>
            </a:r>
          </a:p>
          <a:p>
            <a:pPr algn="ctr"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(Указ </a:t>
            </a:r>
            <a:r>
              <a:rPr lang="ru-RU" sz="1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Президента РБ 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24.09.2009 №466 </a:t>
            </a:r>
            <a:b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«О некоторых мерах по реализации товаров, произведенных в Республике Беларусь»)</a:t>
            </a: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29AB6B9-91D9-4BED-BAC8-B0F645A74452}"/>
              </a:ext>
            </a:extLst>
          </p:cNvPr>
          <p:cNvSpPr/>
          <p:nvPr/>
        </p:nvSpPr>
        <p:spPr>
          <a:xfrm>
            <a:off x="525642" y="5882781"/>
            <a:ext cx="83532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устанавливается в соответствии с кредитной политикой Банка и учетной политикой Лизинговой компании</a:t>
            </a:r>
            <a:endParaRPr lang="ru-RU" sz="1800" b="0" dirty="0"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61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8604448" y="6482139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0" y="0"/>
            <a:ext cx="9144000" cy="1412776"/>
            <a:chOff x="0" y="0"/>
            <a:chExt cx="9144000" cy="69726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69726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6622" y="697260"/>
              <a:ext cx="9090756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04448" y="6503743"/>
            <a:ext cx="539552" cy="2376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82919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Льготное кредитование и финансовый лизинг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техники ГОМСЕЛЬМАШ </a:t>
            </a:r>
          </a:p>
          <a:p>
            <a:pPr lvl="0">
              <a:defRPr/>
            </a:pPr>
            <a:r>
              <a:rPr lang="ru-RU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Указ РБ №466 – кредит/лизинг)</a:t>
            </a:r>
          </a:p>
        </p:txBody>
      </p:sp>
      <p:pic>
        <p:nvPicPr>
          <p:cNvPr id="11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1" y="82919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519CF1-3E79-4E02-ADD9-0F1247A2D679}"/>
              </a:ext>
            </a:extLst>
          </p:cNvPr>
          <p:cNvSpPr/>
          <p:nvPr/>
        </p:nvSpPr>
        <p:spPr>
          <a:xfrm>
            <a:off x="303779" y="1640890"/>
            <a:ext cx="86409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Банки и лизинговые компании, с которыми уже заключены 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Соглашения на новых условиях в рамках Указа № 466</a:t>
            </a:r>
            <a:endParaRPr lang="x-none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143BD26-8EAD-4DA3-BA98-6697D974E421}"/>
              </a:ext>
            </a:extLst>
          </p:cNvPr>
          <p:cNvSpPr/>
          <p:nvPr/>
        </p:nvSpPr>
        <p:spPr>
          <a:xfrm>
            <a:off x="274040" y="2422960"/>
            <a:ext cx="219402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Банки: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АО «АБ «РОССИЯ»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АО «Газпромбанк»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ПАО «Банк ВТБ»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АО «АЛЬФА-БАНК»</a:t>
            </a: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16D4345-81E7-4F93-BE0A-63AC02C7B909}"/>
              </a:ext>
            </a:extLst>
          </p:cNvPr>
          <p:cNvSpPr/>
          <p:nvPr/>
        </p:nvSpPr>
        <p:spPr>
          <a:xfrm>
            <a:off x="3779912" y="2362613"/>
            <a:ext cx="509004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Лизинговые компании: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АО «Росагролизинг»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АО «Сбербанк 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АО «Газпромбанк 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ООО «Балтийский 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АО «ВТБ 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АО «Государственная транспортная лизинговая компания»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ООО «</a:t>
            </a:r>
            <a:r>
              <a:rPr lang="ru-RU" sz="14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Альфамобиль</a:t>
            </a: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АО «Универсальная лизинговая компания»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ООО «Альфа-Лизинг»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 ООО «</a:t>
            </a:r>
            <a:r>
              <a:rPr lang="ru-RU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УралБизнесЛизинг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 ООО «Лизинговая компания 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СТОУН-ХХ</a:t>
            </a:r>
            <a:r>
              <a:rPr lang="en-US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12. АО «Городская Инновационно-лизинговая компания»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13. ООО «</a:t>
            </a:r>
            <a:r>
              <a:rPr lang="ru-RU" sz="14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Совкомбанк</a:t>
            </a:r>
            <a:r>
              <a:rPr lang="ru-RU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Лизинг»</a:t>
            </a:r>
          </a:p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14. ООО «Челябинская индустриальная лизинговая компания»</a:t>
            </a:r>
            <a:endParaRPr lang="ru-RU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2277455-FCD4-4D7F-84DE-6AE1A0B744D7}"/>
              </a:ext>
            </a:extLst>
          </p:cNvPr>
          <p:cNvSpPr/>
          <p:nvPr/>
        </p:nvSpPr>
        <p:spPr>
          <a:xfrm>
            <a:off x="306103" y="6046538"/>
            <a:ext cx="35801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компаний будет дополняться</a:t>
            </a:r>
            <a:endParaRPr lang="ru-RU" sz="1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6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-1"/>
            <a:ext cx="9144000" cy="1344321"/>
            <a:chOff x="0" y="0"/>
            <a:chExt cx="9144000" cy="69726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69726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6622" y="697260"/>
              <a:ext cx="9090756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>
            <a:off x="251520" y="82919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Экспортное кредитование техники ГОМСЕЛЬМАШ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для субъектов ТПС</a:t>
            </a:r>
          </a:p>
          <a:p>
            <a:pPr lvl="0">
              <a:defRPr/>
            </a:pPr>
            <a:r>
              <a:rPr lang="ru-RU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(Указ РБ №534 - кредит)</a:t>
            </a:r>
          </a:p>
        </p:txBody>
      </p:sp>
      <p:pic>
        <p:nvPicPr>
          <p:cNvPr id="11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1" y="82919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A1FB6C8-E68A-481E-82E0-A71FD4A97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503720"/>
              </p:ext>
            </p:extLst>
          </p:nvPr>
        </p:nvGraphicFramePr>
        <p:xfrm>
          <a:off x="395536" y="2204130"/>
          <a:ext cx="8064896" cy="3553861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476147">
                  <a:extLst>
                    <a:ext uri="{9D8B030D-6E8A-4147-A177-3AD203B41FA5}">
                      <a16:colId xmlns:a16="http://schemas.microsoft.com/office/drawing/2014/main" val="3619396595"/>
                    </a:ext>
                  </a:extLst>
                </a:gridCol>
                <a:gridCol w="5588749">
                  <a:extLst>
                    <a:ext uri="{9D8B030D-6E8A-4147-A177-3AD203B41FA5}">
                      <a16:colId xmlns:a16="http://schemas.microsoft.com/office/drawing/2014/main" val="1113052900"/>
                    </a:ext>
                  </a:extLst>
                </a:gridCol>
              </a:tblGrid>
              <a:tr h="604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Кредитование </a:t>
                      </a:r>
                      <a:b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(Указ РБ №534)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0072679"/>
                  </a:ext>
                </a:extLst>
              </a:tr>
              <a:tr h="404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Аванс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15%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31277817"/>
                  </a:ext>
                </a:extLst>
              </a:tr>
              <a:tr h="5057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Срок кредитования 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 5 лет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15738"/>
                  </a:ext>
                </a:extLst>
              </a:tr>
              <a:tr h="8019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Процентная ставка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российских рублях</a:t>
                      </a:r>
                      <a:b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2/3 ключевой ставки ЦБ РФ = 14,0% годовых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(ключевая ставка ЦБ РФ = 21%)</a:t>
                      </a:r>
                      <a:endParaRPr lang="en-US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89343304"/>
                  </a:ext>
                </a:extLst>
              </a:tr>
              <a:tr h="6612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Дополнительные условия</a:t>
                      </a:r>
                    </a:p>
                  </a:txBody>
                  <a:tcPr marL="68580" marR="6858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Обязательное страховое покрытие «</a:t>
                      </a:r>
                      <a:r>
                        <a:rPr lang="ru-RU" sz="12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Белэксимгарант</a:t>
                      </a: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».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ряде случаев может потребоваться дополнительное обеспечение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(поручительство экспортера и др.)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015549"/>
                  </a:ext>
                </a:extLst>
              </a:tr>
              <a:tr h="5057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Размер страхового взноса</a:t>
                      </a:r>
                      <a:endParaRPr kumimoji="0" lang="ru-RU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Зависит от группы политического и финансового риска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170357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9C41BB7-1C86-4379-83B4-5F054C13ADC2}"/>
              </a:ext>
            </a:extLst>
          </p:cNvPr>
          <p:cNvSpPr/>
          <p:nvPr/>
        </p:nvSpPr>
        <p:spPr>
          <a:xfrm>
            <a:off x="225431" y="1434959"/>
            <a:ext cx="8640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Условия кредитования</a:t>
            </a:r>
          </a:p>
          <a:p>
            <a:pPr algn="ctr">
              <a:spcAft>
                <a:spcPts val="0"/>
              </a:spcAft>
            </a:pPr>
            <a:r>
              <a:rPr lang="ru-RU" sz="1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(Указ Президента РБ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от 25 августа 2006 года №534 </a:t>
            </a:r>
            <a:br>
              <a:rPr lang="ru-RU" sz="1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«О содействии развитию экспорта товаров (работ, услуг)»)</a:t>
            </a: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604448" y="6597352"/>
            <a:ext cx="539552" cy="267323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Номер слайда 1"/>
          <p:cNvSpPr txBox="1">
            <a:spLocks/>
          </p:cNvSpPr>
          <p:nvPr/>
        </p:nvSpPr>
        <p:spPr>
          <a:xfrm>
            <a:off x="8565467" y="6616789"/>
            <a:ext cx="539552" cy="237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25C68B6-61C2-468F-89AB-4B9F7531AA68}" type="slidenum">
              <a:rPr lang="ru-RU" b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/>
              <a:t>4</a:t>
            </a:fld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18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29291" y="19852"/>
            <a:ext cx="9144000" cy="1092505"/>
            <a:chOff x="0" y="0"/>
            <a:chExt cx="9144000" cy="69726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69726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6622" y="697260"/>
              <a:ext cx="9090756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>
            <a:off x="-5136" y="19852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Ключевые участники экспортного кредитования (банки)</a:t>
            </a:r>
          </a:p>
          <a:p>
            <a:pPr>
              <a:defRPr/>
            </a:pP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(Указ РБ №534 - кредит)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1" y="82919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40CC32F4-AFE6-400A-9F75-64DE617F9B98}"/>
              </a:ext>
            </a:extLst>
          </p:cNvPr>
          <p:cNvCxnSpPr>
            <a:cxnSpLocks/>
          </p:cNvCxnSpPr>
          <p:nvPr/>
        </p:nvCxnSpPr>
        <p:spPr>
          <a:xfrm>
            <a:off x="1979712" y="6093296"/>
            <a:ext cx="2520280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632E6C72-ECF4-4BEC-A46B-DEA0999265BA}"/>
              </a:ext>
            </a:extLst>
          </p:cNvPr>
          <p:cNvCxnSpPr>
            <a:cxnSpLocks/>
          </p:cNvCxnSpPr>
          <p:nvPr/>
        </p:nvCxnSpPr>
        <p:spPr>
          <a:xfrm>
            <a:off x="1979712" y="6667471"/>
            <a:ext cx="2520280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D4602A11-2AA7-4F4D-94C6-F70E19396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27976"/>
              </p:ext>
            </p:extLst>
          </p:nvPr>
        </p:nvGraphicFramePr>
        <p:xfrm>
          <a:off x="249815" y="1372644"/>
          <a:ext cx="8596615" cy="221041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850036">
                  <a:extLst>
                    <a:ext uri="{9D8B030D-6E8A-4147-A177-3AD203B41FA5}">
                      <a16:colId xmlns:a16="http://schemas.microsoft.com/office/drawing/2014/main" val="3619396595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113052900"/>
                    </a:ext>
                  </a:extLst>
                </a:gridCol>
                <a:gridCol w="3578227">
                  <a:extLst>
                    <a:ext uri="{9D8B030D-6E8A-4147-A177-3AD203B41FA5}">
                      <a16:colId xmlns:a16="http://schemas.microsoft.com/office/drawing/2014/main" val="1664974843"/>
                    </a:ext>
                  </a:extLst>
                </a:gridCol>
              </a:tblGrid>
              <a:tr h="5344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Банк Развития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Коммерческие банки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00726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lvl="0">
                        <a:defRPr/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имеет п</a:t>
                      </a:r>
                      <a:r>
                        <a:rPr kumimoji="0" lang="ru-RU" sz="120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реимущественное</a:t>
                      </a:r>
                      <a:r>
                        <a:rPr kumimoji="0" lang="ru-RU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право 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предоставление экспортного кредита с поддержкой государства</a:t>
                      </a:r>
                    </a:p>
                  </a:txBody>
                  <a:tcPr marL="68580" marR="68580" marT="0" marB="0" anchor="ctr"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наделены </a:t>
                      </a:r>
                      <a:r>
                        <a:rPr kumimoji="0" lang="ru-RU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правом 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 предоставление экспортного кредита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277817"/>
                  </a:ext>
                </a:extLst>
              </a:tr>
              <a:tr h="28637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Предоставляют экспортный кредит</a:t>
                      </a:r>
                      <a:endParaRPr lang="x-none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lvl="0">
                        <a:defRPr/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ru-RU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банкам России</a:t>
                      </a:r>
                    </a:p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(межбанковское кредитование)</a:t>
                      </a:r>
                    </a:p>
                    <a:p>
                      <a:pPr algn="ctr">
                        <a:defRPr/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05389928"/>
                  </a:ext>
                </a:extLst>
              </a:tr>
              <a:tr h="395848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организациям (дилерам)</a:t>
                      </a:r>
                      <a:endParaRPr kumimoji="0" lang="ru-RU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lvl="0" algn="ctr">
                        <a:defRPr/>
                      </a:pPr>
                      <a:r>
                        <a:rPr kumimoji="0" lang="ru-RU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(прямое кредитование)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организациям (дилерам)</a:t>
                      </a:r>
                      <a:endParaRPr kumimoji="0" lang="ru-RU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lvl="0" algn="ctr">
                        <a:defRPr/>
                      </a:pPr>
                      <a:r>
                        <a:rPr kumimoji="0" lang="ru-RU" sz="120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(прямое кредитование)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15738"/>
                  </a:ext>
                </a:extLst>
              </a:tr>
            </a:tbl>
          </a:graphicData>
        </a:graphic>
      </p:graphicFrame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077E2FDE-1006-416C-BB47-7DBF2854A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759477"/>
              </p:ext>
            </p:extLst>
          </p:nvPr>
        </p:nvGraphicFramePr>
        <p:xfrm>
          <a:off x="310550" y="3874236"/>
          <a:ext cx="8522900" cy="256032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4348547">
                  <a:extLst>
                    <a:ext uri="{9D8B030D-6E8A-4147-A177-3AD203B41FA5}">
                      <a16:colId xmlns:a16="http://schemas.microsoft.com/office/drawing/2014/main" val="3619396595"/>
                    </a:ext>
                  </a:extLst>
                </a:gridCol>
                <a:gridCol w="4174353">
                  <a:extLst>
                    <a:ext uri="{9D8B030D-6E8A-4147-A177-3AD203B41FA5}">
                      <a16:colId xmlns:a16="http://schemas.microsoft.com/office/drawing/2014/main" val="111305290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Перечень коммерческих банков утвержден Советом Министров Республики Беларусь</a:t>
                      </a:r>
                    </a:p>
                    <a:p>
                      <a:pPr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(Постановление Совета Министров Республики Беларусь от 23 апреля 2021 года №249 </a:t>
                      </a:r>
                    </a:p>
                    <a:p>
                      <a:pPr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«Об установлении перечня банков, уполномоченных на предоставление экспортных кредитов»)</a:t>
                      </a:r>
                    </a:p>
                    <a:p>
                      <a:pPr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endParaRPr lang="ru-RU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x-none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0072679"/>
                  </a:ext>
                </a:extLst>
              </a:tr>
              <a:tr h="330179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1.ОАО «Сберегательный банк «Беларусбанк» </a:t>
                      </a:r>
                    </a:p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2.ОАО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Белагропромбанк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3.ОАО «Белорусский банк развития и реконструкции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Белинвестбанк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4.ОАО «Банк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Дабрабыт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5.ОАО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Паритетбанк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pPr lvl="0"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6.ОАО «БПС-Сбербанк»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 Совместное белорусско-российское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ОАО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Белгазпромбанк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8.ОАО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Белвнешэкономбанк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 ЗАО «Альфа-Банк»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 ЗАО Банк ВТБ (Беларусь)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11. ЗАО «Минский транзитный банк»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12. ОАО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Технобанк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13. ОАО «Белорусский народный банк» 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14. ЗАО «Белорусско-Швейцарский Банк «БСБ Банк»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15.ЗАО «АБСОЛЮТБАНК»</a:t>
                      </a:r>
                    </a:p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 ЗАО «Банк «Решение»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1277817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633739" y="6526763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26923" y="6546945"/>
            <a:ext cx="479007" cy="2376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75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0" y="0"/>
            <a:ext cx="9144000" cy="836712"/>
            <a:chOff x="0" y="0"/>
            <a:chExt cx="9144000" cy="83671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83671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17313" y="836712"/>
              <a:ext cx="9091191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4" y="82932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214282" y="148583"/>
            <a:ext cx="7920880" cy="400097"/>
          </a:xfrm>
          <a:prstGeom prst="rect">
            <a:avLst/>
          </a:prstGeom>
        </p:spPr>
        <p:txBody>
          <a:bodyPr wrap="square" lIns="91430" tIns="45714" rIns="91430" bIns="4571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ЛИЗИНГ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7F4B327-9D42-72AF-A475-0371D7C2517F}"/>
              </a:ext>
            </a:extLst>
          </p:cNvPr>
          <p:cNvSpPr/>
          <p:nvPr/>
        </p:nvSpPr>
        <p:spPr>
          <a:xfrm>
            <a:off x="8604448" y="6381327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11" name="Номер слайда 1">
            <a:extLst>
              <a:ext uri="{FF2B5EF4-FFF2-40B4-BE49-F238E27FC236}">
                <a16:creationId xmlns:a16="http://schemas.microsoft.com/office/drawing/2014/main" id="{A09D21DD-53E1-2A18-7553-18155EB7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3836" y="6431735"/>
            <a:ext cx="530164" cy="237625"/>
          </a:xfrm>
        </p:spPr>
        <p:txBody>
          <a:bodyPr/>
          <a:lstStyle/>
          <a:p>
            <a:pPr algn="ctr"/>
            <a:fld id="{725C68B6-61C2-468F-89AB-4B9F7531AA68}" type="slidenum">
              <a:rPr lang="ru-RU" b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/>
              <a:t>6</a:t>
            </a:fld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7994" y="1916832"/>
            <a:ext cx="78671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Специальная программа субсидирования белорусской техники в Росагролизинг</a:t>
            </a:r>
          </a:p>
          <a:p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Аванс – от 0%</a:t>
            </a: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Срок лизинга – до 7 лет</a:t>
            </a: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Среднегодовое удорожание – 10%</a:t>
            </a: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График погашения – регресс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2428" y="3886690"/>
            <a:ext cx="864096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Техника поставляемая в рамках акции</a:t>
            </a:r>
          </a:p>
          <a:p>
            <a:endParaRPr lang="ru-RU" sz="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GS400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GS12</a:t>
            </a:r>
            <a:r>
              <a:rPr lang="ru-RU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А1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GH800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GS2124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кормоуборочный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FS80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косилка самоходная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CS</a:t>
            </a:r>
            <a:r>
              <a:rPr lang="ru-RU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  <a:r>
              <a:rPr lang="ru-RU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478" y="1117122"/>
            <a:ext cx="4511501" cy="59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156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0" y="0"/>
            <a:ext cx="9144000" cy="836712"/>
            <a:chOff x="0" y="0"/>
            <a:chExt cx="9144000" cy="83671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83671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17313" y="836712"/>
              <a:ext cx="9091191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4" y="82932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214282" y="148583"/>
            <a:ext cx="7920880" cy="400097"/>
          </a:xfrm>
          <a:prstGeom prst="rect">
            <a:avLst/>
          </a:prstGeom>
        </p:spPr>
        <p:txBody>
          <a:bodyPr wrap="square" lIns="91430" tIns="45714" rIns="91430" bIns="4571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КРЕДИТОВАНИЕ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7F4B327-9D42-72AF-A475-0371D7C2517F}"/>
              </a:ext>
            </a:extLst>
          </p:cNvPr>
          <p:cNvSpPr/>
          <p:nvPr/>
        </p:nvSpPr>
        <p:spPr>
          <a:xfrm>
            <a:off x="8604448" y="6381327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11" name="Номер слайда 1">
            <a:extLst>
              <a:ext uri="{FF2B5EF4-FFF2-40B4-BE49-F238E27FC236}">
                <a16:creationId xmlns:a16="http://schemas.microsoft.com/office/drawing/2014/main" id="{A09D21DD-53E1-2A18-7553-18155EB7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3836" y="6431735"/>
            <a:ext cx="530164" cy="237625"/>
          </a:xfrm>
        </p:spPr>
        <p:txBody>
          <a:bodyPr/>
          <a:lstStyle/>
          <a:p>
            <a:pPr algn="ctr"/>
            <a:fld id="{725C68B6-61C2-468F-89AB-4B9F7531AA68}" type="slidenum">
              <a:rPr lang="ru-RU" b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ctr"/>
              <a:t>7</a:t>
            </a:fld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83905"/>
            <a:ext cx="82444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Льготный кредит</a:t>
            </a:r>
          </a:p>
          <a:p>
            <a:r>
              <a:rPr lang="ru-RU">
                <a:latin typeface="Tahoma" pitchFamily="34" charset="0"/>
                <a:ea typeface="Tahoma" pitchFamily="34" charset="0"/>
                <a:cs typeface="Tahoma" pitchFamily="34" charset="0"/>
              </a:rPr>
              <a:t>Срок 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кредитования – до 36 месяцев</a:t>
            </a: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Процентная ставка – 9,9% годовых</a:t>
            </a:r>
          </a:p>
          <a:p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Минимальный размер сделки – от 100 млн. росс. рублей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01944" y="3573016"/>
            <a:ext cx="864096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Техника поставляемая в рамках программы</a:t>
            </a:r>
          </a:p>
          <a:p>
            <a:endParaRPr lang="ru-RU" sz="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GS400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GS12</a:t>
            </a:r>
            <a:r>
              <a:rPr lang="ru-RU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А1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GH800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зерноуборочный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GS2124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комбайн кормоуборочный самоходный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FS80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косилка самоходная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CS200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запасные части.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3" b="38213"/>
          <a:stretch/>
        </p:blipFill>
        <p:spPr>
          <a:xfrm>
            <a:off x="3995936" y="1052736"/>
            <a:ext cx="4716016" cy="74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49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8604448" y="6381327"/>
            <a:ext cx="539552" cy="331237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0" y="0"/>
            <a:ext cx="9144000" cy="1285128"/>
            <a:chOff x="0" y="0"/>
            <a:chExt cx="9144000" cy="69726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0"/>
              <a:ext cx="9144000" cy="697260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6622" y="697260"/>
              <a:ext cx="9090756" cy="0"/>
            </a:xfrm>
            <a:prstGeom prst="line">
              <a:avLst/>
            </a:prstGeom>
            <a:ln w="50800" cap="sq">
              <a:solidFill>
                <a:srgbClr val="E50928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04448" y="6431735"/>
            <a:ext cx="539552" cy="2376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505" y="82919"/>
            <a:ext cx="81997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Международный лизинг </a:t>
            </a:r>
            <a:r>
              <a:rPr lang="ru-RU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(для конечных покупателей) </a:t>
            </a:r>
            <a:r>
              <a:rPr lang="ru-RU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</a:t>
            </a:r>
          </a:p>
          <a:p>
            <a:pPr>
              <a:defRPr/>
            </a:pPr>
            <a:r>
              <a:rPr lang="ru-RU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экспортный финансовый лизинг</a:t>
            </a:r>
          </a:p>
          <a:p>
            <a:pPr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ОАО «Промагролизинг»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https://pal.by/programmy-lizinga/mezdunarodnyj-lizing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ООО «АСБ-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РусЛизинг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»  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https://asbleasing.by/for-companies/international-leasing/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1" name="Picture 2" descr="O:\DOCUMENTS\915-Маркетинг-центр\OИМ\КАТЯ\Безымянный-2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23"/>
          <a:stretch/>
        </p:blipFill>
        <p:spPr bwMode="auto">
          <a:xfrm>
            <a:off x="8333841" y="82919"/>
            <a:ext cx="609060" cy="59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A1FB6C8-E68A-481E-82E0-A71FD4A97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980774"/>
              </p:ext>
            </p:extLst>
          </p:nvPr>
        </p:nvGraphicFramePr>
        <p:xfrm>
          <a:off x="157560" y="1873901"/>
          <a:ext cx="8785341" cy="3340347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681109">
                  <a:extLst>
                    <a:ext uri="{9D8B030D-6E8A-4147-A177-3AD203B41FA5}">
                      <a16:colId xmlns:a16="http://schemas.microsoft.com/office/drawing/2014/main" val="3619396595"/>
                    </a:ext>
                  </a:extLst>
                </a:gridCol>
                <a:gridCol w="3669435">
                  <a:extLst>
                    <a:ext uri="{9D8B030D-6E8A-4147-A177-3AD203B41FA5}">
                      <a16:colId xmlns:a16="http://schemas.microsoft.com/office/drawing/2014/main" val="1113052900"/>
                    </a:ext>
                  </a:extLst>
                </a:gridCol>
                <a:gridCol w="3434797">
                  <a:extLst>
                    <a:ext uri="{9D8B030D-6E8A-4147-A177-3AD203B41FA5}">
                      <a16:colId xmlns:a16="http://schemas.microsoft.com/office/drawing/2014/main" val="1375557192"/>
                    </a:ext>
                  </a:extLst>
                </a:gridCol>
              </a:tblGrid>
              <a:tr h="4645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ОАО «Промагролизинг»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ООО «АСБ-</a:t>
                      </a:r>
                      <a:r>
                        <a:rPr kumimoji="0" lang="ru-RU" sz="1200" b="1" i="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РусЛизинг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007267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Аванс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 15% до 40%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15%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127781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Срок лизинга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 1 года до 5 лет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 1 года до 5 лет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3615738"/>
                  </a:ext>
                </a:extLst>
              </a:tr>
              <a:tr h="494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Лизинговая ставка</a:t>
                      </a:r>
                      <a:endParaRPr lang="x-none" sz="15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российских рублях </a:t>
                      </a:r>
                    </a:p>
                    <a:p>
                      <a:pPr algn="ctr"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ключевая ставка ЦБ РФ (21%)+ </a:t>
                      </a:r>
                    </a:p>
                    <a:p>
                      <a:pPr algn="ctr"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 (устанавливается в зависимости от учётной политики Лизинговой компании)</a:t>
                      </a:r>
                    </a:p>
                    <a:p>
                      <a:pPr algn="ctr">
                        <a:defRPr/>
                      </a:pPr>
                      <a:endParaRPr lang="ru-RU" sz="12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российских рублях 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ключевая ставка ЦБ РФ (21%)+ </a:t>
                      </a:r>
                    </a:p>
                    <a:p>
                      <a:pPr algn="ctr"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 (устанавливается в зависимости от учётной политики Лизинговой компании)</a:t>
                      </a:r>
                    </a:p>
                  </a:txBody>
                  <a:tcPr marL="68580" marR="68580" marT="0" marB="0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0155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Обязательное условие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выкуп предмета лизинга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выкуп предмета лизинга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651028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Выкупная стоимость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1%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 1%</a:t>
                      </a:r>
                      <a:endParaRPr lang="x-none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429474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9C41BB7-1C86-4379-83B4-5F054C13ADC2}"/>
              </a:ext>
            </a:extLst>
          </p:cNvPr>
          <p:cNvSpPr/>
          <p:nvPr/>
        </p:nvSpPr>
        <p:spPr>
          <a:xfrm>
            <a:off x="200340" y="1457564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Условия международного лизинга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spcAft>
                <a:spcPts val="0"/>
              </a:spcAft>
            </a:pPr>
            <a:endParaRPr lang="x-none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11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32274</TotalTime>
  <Words>948</Words>
  <Application>Microsoft Office PowerPoint</Application>
  <PresentationFormat>Экран (4:3)</PresentationFormat>
  <Paragraphs>183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ОАО "НТЦК"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Ермольчик</dc:creator>
  <cp:lastModifiedBy>МУЛЯР ДМИТРИЙ</cp:lastModifiedBy>
  <cp:revision>2332</cp:revision>
  <cp:lastPrinted>2025-02-04T05:59:53Z</cp:lastPrinted>
  <dcterms:created xsi:type="dcterms:W3CDTF">2017-05-24T11:49:03Z</dcterms:created>
  <dcterms:modified xsi:type="dcterms:W3CDTF">2025-03-24T10:41:01Z</dcterms:modified>
</cp:coreProperties>
</file>